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8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8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5E6970-45F9-44D7-8B36-6F785D14C7A5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60879C-6049-4624-97FE-DFBCCDD55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T5_0AGdF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Z3eOsfzzD2s" TargetMode="External"/><Relationship Id="rId3" Type="http://schemas.openxmlformats.org/officeDocument/2006/relationships/hyperlink" Target="https://www.youtube.com/watch?v=nOfH7uEojKk" TargetMode="External"/><Relationship Id="rId7" Type="http://schemas.openxmlformats.org/officeDocument/2006/relationships/hyperlink" Target="https://www.youtube.com/watch?v=PqqBpAqnGKg" TargetMode="External"/><Relationship Id="rId2" Type="http://schemas.openxmlformats.org/officeDocument/2006/relationships/hyperlink" Target="https://www.youtube.com/watch?v=2T5_0AGdF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df2tqSy2zc" TargetMode="External"/><Relationship Id="rId5" Type="http://schemas.openxmlformats.org/officeDocument/2006/relationships/hyperlink" Target="https://www.youtube.com/watch?v=1G7Ju035-8U" TargetMode="External"/><Relationship Id="rId4" Type="http://schemas.openxmlformats.org/officeDocument/2006/relationships/hyperlink" Target="https://www.youtube.com/watch?v=Os6raCCmAFk" TargetMode="External"/><Relationship Id="rId9" Type="http://schemas.openxmlformats.org/officeDocument/2006/relationships/hyperlink" Target="https://www.youtube.com/watch?v=T1uQZhQzQA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Drama:</a:t>
            </a:r>
            <a:r>
              <a:rPr lang="en-US" baseline="0" dirty="0" smtClean="0"/>
              <a:t> Tone &amp; Mood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Grab your journal!</a:t>
            </a:r>
          </a:p>
          <a:p>
            <a:r>
              <a:rPr lang="en-US" dirty="0" smtClean="0"/>
              <a:t>Check your grades! Figure out what you’re missing! Now!</a:t>
            </a:r>
          </a:p>
          <a:p>
            <a:pPr lvl="1"/>
            <a:r>
              <a:rPr lang="en-US" dirty="0" smtClean="0"/>
              <a:t>Turn in your …</a:t>
            </a:r>
          </a:p>
          <a:p>
            <a:pPr lvl="2"/>
            <a:r>
              <a:rPr lang="en-US" dirty="0" smtClean="0"/>
              <a:t>Current Event Assignment </a:t>
            </a:r>
          </a:p>
          <a:p>
            <a:pPr lvl="2"/>
            <a:r>
              <a:rPr lang="en-US" dirty="0" smtClean="0"/>
              <a:t>Grammar Handout</a:t>
            </a:r>
          </a:p>
          <a:p>
            <a:endParaRPr lang="en-US" dirty="0" smtClean="0"/>
          </a:p>
          <a:p>
            <a:r>
              <a:rPr lang="en-US" dirty="0" smtClean="0"/>
              <a:t>Today’s Agenda:</a:t>
            </a:r>
          </a:p>
          <a:p>
            <a:pPr lvl="1"/>
            <a:r>
              <a:rPr lang="en-US" dirty="0" smtClean="0"/>
              <a:t>Poetry Assignment (Handout)</a:t>
            </a:r>
          </a:p>
          <a:p>
            <a:pPr lvl="1"/>
            <a:r>
              <a:rPr lang="en-US" dirty="0" smtClean="0"/>
              <a:t>Discuss Hitchhiker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Tone and Mood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Create Poem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</a:t>
            </a:r>
            <a:r>
              <a:rPr lang="en-US" baseline="0" dirty="0" smtClean="0"/>
              <a:t> 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Trailer to “Scary Mary”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&amp;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b="1" dirty="0" smtClean="0"/>
              <a:t>What’s your favorite song? What kind of mood does it put you in? Is there are distinctive beat? Rhythm? </a:t>
            </a:r>
            <a:endParaRPr lang="en-US" sz="36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Tone</a:t>
            </a:r>
            <a:r>
              <a:rPr lang="en-US" baseline="0" dirty="0" smtClean="0"/>
              <a:t> </a:t>
            </a:r>
            <a:r>
              <a:rPr lang="en-US" baseline="0" dirty="0" smtClean="0"/>
              <a:t>refers to the author’s attitude toward the </a:t>
            </a:r>
            <a:r>
              <a:rPr lang="en-US" baseline="0" dirty="0" smtClean="0"/>
              <a:t>text</a:t>
            </a:r>
            <a:r>
              <a:rPr lang="en-US" dirty="0" smtClean="0"/>
              <a:t> </a:t>
            </a:r>
            <a:r>
              <a:rPr lang="en-US" baseline="0" dirty="0" smtClean="0"/>
              <a:t>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:</a:t>
            </a:r>
            <a:r>
              <a:rPr lang="en-US" dirty="0" smtClean="0"/>
              <a:t> how things are said).</a:t>
            </a:r>
            <a:endParaRPr lang="en-US" baseline="0" dirty="0" smtClean="0"/>
          </a:p>
          <a:p>
            <a:pPr>
              <a:buNone/>
            </a:pPr>
            <a:endParaRPr lang="en-US" baseline="0" dirty="0" smtClean="0"/>
          </a:p>
          <a:p>
            <a:r>
              <a:rPr lang="en-US" b="1" dirty="0" smtClean="0"/>
              <a:t>Mood</a:t>
            </a:r>
            <a:r>
              <a:rPr lang="en-US" dirty="0" smtClean="0"/>
              <a:t> refers to the atmosphere of the text, or to the way that a text makes a </a:t>
            </a:r>
            <a:r>
              <a:rPr lang="en-US" smtClean="0"/>
              <a:t>reader </a:t>
            </a:r>
            <a:r>
              <a:rPr lang="en-US" smtClean="0"/>
              <a:t>feel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: how it makes you feel).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r>
              <a:rPr lang="en-US" baseline="0" dirty="0" smtClean="0"/>
              <a:t> Tone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05200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Admiring</a:t>
            </a:r>
          </a:p>
          <a:p>
            <a:r>
              <a:rPr lang="en-US" dirty="0" smtClean="0"/>
              <a:t>Angry</a:t>
            </a:r>
          </a:p>
          <a:p>
            <a:r>
              <a:rPr lang="en-US" dirty="0" smtClean="0"/>
              <a:t>Cautionary</a:t>
            </a:r>
          </a:p>
          <a:p>
            <a:r>
              <a:rPr lang="en-US" dirty="0" smtClean="0"/>
              <a:t>Celebratory</a:t>
            </a:r>
          </a:p>
          <a:p>
            <a:r>
              <a:rPr lang="en-US" dirty="0" smtClean="0"/>
              <a:t>Conversational</a:t>
            </a:r>
          </a:p>
          <a:p>
            <a:r>
              <a:rPr lang="en-US" dirty="0" smtClean="0"/>
              <a:t>Discouraged</a:t>
            </a:r>
          </a:p>
          <a:p>
            <a:r>
              <a:rPr lang="en-US" dirty="0" smtClean="0"/>
              <a:t>Impartial</a:t>
            </a:r>
          </a:p>
          <a:p>
            <a:r>
              <a:rPr lang="en-US" dirty="0" smtClean="0"/>
              <a:t>Impassioned</a:t>
            </a:r>
          </a:p>
          <a:p>
            <a:r>
              <a:rPr lang="en-US" dirty="0" smtClean="0"/>
              <a:t>Indifferent</a:t>
            </a:r>
          </a:p>
          <a:p>
            <a:r>
              <a:rPr lang="en-US" dirty="0" smtClean="0"/>
              <a:t>Informative</a:t>
            </a:r>
          </a:p>
          <a:p>
            <a:r>
              <a:rPr lang="en-US" dirty="0" smtClean="0"/>
              <a:t>Optimistic</a:t>
            </a:r>
          </a:p>
          <a:p>
            <a:r>
              <a:rPr lang="en-US" dirty="0" smtClean="0"/>
              <a:t>Pessimistic</a:t>
            </a:r>
          </a:p>
          <a:p>
            <a:r>
              <a:rPr lang="en-US" dirty="0" smtClean="0"/>
              <a:t>Playful</a:t>
            </a:r>
          </a:p>
          <a:p>
            <a:r>
              <a:rPr lang="en-US" dirty="0" smtClean="0"/>
              <a:t>Threatening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In pairs, you will be very briefly (in 5 seconds) act out your assigned tone word.  You will have 5 minutes to figure out what your word means, put it in your own words and figure out how to act it out.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b="1" dirty="0" smtClean="0"/>
              <a:t>tone</a:t>
            </a:r>
            <a:r>
              <a:rPr lang="en-US" b="0" dirty="0" smtClean="0"/>
              <a:t> of “</a:t>
            </a:r>
            <a:r>
              <a:rPr lang="en-US" b="0" dirty="0" smtClean="0">
                <a:hlinkClick r:id="rId2"/>
              </a:rPr>
              <a:t>Scary Mary</a:t>
            </a:r>
            <a:r>
              <a:rPr lang="en-US" b="0" dirty="0" smtClean="0"/>
              <a:t>?”</a:t>
            </a:r>
          </a:p>
          <a:p>
            <a:pPr lvl="1"/>
            <a:r>
              <a:rPr lang="en-US" sz="2000" dirty="0" smtClean="0"/>
              <a:t>Original : </a:t>
            </a:r>
            <a:r>
              <a:rPr lang="en-US" sz="2000" dirty="0" smtClean="0">
                <a:hlinkClick r:id="rId3"/>
              </a:rPr>
              <a:t>Mary </a:t>
            </a:r>
            <a:r>
              <a:rPr lang="en-US" sz="2000" dirty="0" err="1" smtClean="0">
                <a:hlinkClick r:id="rId3"/>
              </a:rPr>
              <a:t>Poppins</a:t>
            </a:r>
            <a:endParaRPr lang="en-US" sz="2000" b="0" dirty="0" smtClean="0"/>
          </a:p>
          <a:p>
            <a:r>
              <a:rPr lang="en-US" b="0" dirty="0" smtClean="0"/>
              <a:t>What</a:t>
            </a:r>
            <a:r>
              <a:rPr lang="en-US" b="0" baseline="0" dirty="0" smtClean="0"/>
              <a:t> is the </a:t>
            </a:r>
            <a:r>
              <a:rPr lang="en-US" b="1" baseline="0" dirty="0" smtClean="0"/>
              <a:t>tone </a:t>
            </a:r>
            <a:r>
              <a:rPr lang="en-US" b="0" baseline="0" dirty="0" smtClean="0"/>
              <a:t>of “</a:t>
            </a:r>
            <a:r>
              <a:rPr lang="en-US" b="0" baseline="0" dirty="0" smtClean="0">
                <a:hlinkClick r:id="rId4"/>
              </a:rPr>
              <a:t>Shining</a:t>
            </a:r>
            <a:r>
              <a:rPr lang="en-US" b="0" baseline="0" dirty="0" smtClean="0"/>
              <a:t>?”</a:t>
            </a:r>
          </a:p>
          <a:p>
            <a:pPr lvl="1"/>
            <a:r>
              <a:rPr lang="en-US" sz="2000" dirty="0" smtClean="0"/>
              <a:t>Original : </a:t>
            </a:r>
            <a:r>
              <a:rPr lang="en-US" sz="2000" dirty="0" smtClean="0">
                <a:hlinkClick r:id="rId5"/>
              </a:rPr>
              <a:t>Shining </a:t>
            </a:r>
            <a:endParaRPr lang="en-US" sz="2000" b="0" baseline="0" dirty="0" smtClean="0"/>
          </a:p>
          <a:p>
            <a:r>
              <a:rPr lang="en-US" b="0" baseline="0" dirty="0" smtClean="0"/>
              <a:t>What is the </a:t>
            </a:r>
            <a:r>
              <a:rPr lang="en-US" b="1" baseline="0" dirty="0" smtClean="0"/>
              <a:t>tone</a:t>
            </a:r>
            <a:r>
              <a:rPr lang="en-US" b="0" baseline="0" dirty="0" smtClean="0"/>
              <a:t> of “</a:t>
            </a:r>
            <a:r>
              <a:rPr lang="en-US" b="0" baseline="0" dirty="0" smtClean="0">
                <a:hlinkClick r:id="rId6"/>
              </a:rPr>
              <a:t>Stephen King’s IT</a:t>
            </a:r>
            <a:r>
              <a:rPr lang="en-US" b="0" baseline="0" dirty="0" smtClean="0"/>
              <a:t>?”</a:t>
            </a:r>
          </a:p>
          <a:p>
            <a:pPr lvl="1"/>
            <a:r>
              <a:rPr lang="en-US" sz="2200" dirty="0" smtClean="0"/>
              <a:t>Original :</a:t>
            </a:r>
            <a:r>
              <a:rPr lang="en-US" sz="2200" dirty="0" smtClean="0">
                <a:hlinkClick r:id="rId7"/>
              </a:rPr>
              <a:t> IT</a:t>
            </a:r>
            <a:endParaRPr lang="en-US" sz="2200" b="0" baseline="0" dirty="0" smtClean="0"/>
          </a:p>
          <a:p>
            <a:r>
              <a:rPr lang="en-US" dirty="0" smtClean="0"/>
              <a:t>What is the </a:t>
            </a:r>
            <a:r>
              <a:rPr lang="en-US" b="1" dirty="0" smtClean="0"/>
              <a:t>tone</a:t>
            </a:r>
            <a:r>
              <a:rPr lang="en-US" dirty="0" smtClean="0"/>
              <a:t> of “</a:t>
            </a:r>
            <a:r>
              <a:rPr lang="en-US" dirty="0" smtClean="0">
                <a:hlinkClick r:id="rId8"/>
              </a:rPr>
              <a:t>Lurk and Lurker</a:t>
            </a:r>
            <a:r>
              <a:rPr lang="en-US" dirty="0" smtClean="0"/>
              <a:t>?”</a:t>
            </a:r>
            <a:endParaRPr lang="en-US" b="0" baseline="0" dirty="0" smtClean="0"/>
          </a:p>
          <a:p>
            <a:pPr lvl="1"/>
            <a:r>
              <a:rPr lang="en-US" sz="2200" dirty="0" smtClean="0"/>
              <a:t>Original : </a:t>
            </a:r>
            <a:r>
              <a:rPr lang="en-US" sz="2200" dirty="0" smtClean="0">
                <a:hlinkClick r:id="rId9"/>
              </a:rPr>
              <a:t>Dumb and Dumber </a:t>
            </a:r>
            <a:endParaRPr lang="en-US" sz="2200" dirty="0" smtClean="0"/>
          </a:p>
          <a:p>
            <a:r>
              <a:rPr lang="en-US" b="0" dirty="0" smtClean="0"/>
              <a:t>Stem:</a:t>
            </a:r>
          </a:p>
          <a:p>
            <a:pPr lvl="1"/>
            <a:r>
              <a:rPr lang="en-US" dirty="0" smtClean="0"/>
              <a:t>“The tone of _____ is _____ because _______.”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“The Hitchhiker”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“The Hitchhiker” aloud.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Ticket: Tone &amp; Mood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None/>
            </a:pPr>
            <a:r>
              <a:rPr lang="en-US" i="1" dirty="0" smtClean="0"/>
              <a:t>The Hitchhiker </a:t>
            </a:r>
            <a:r>
              <a:rPr lang="en-US" dirty="0" smtClean="0"/>
              <a:t>is on pg. 814 of the blue book.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Briefly </a:t>
            </a:r>
            <a:r>
              <a:rPr lang="en-US" dirty="0" smtClean="0"/>
              <a:t>summarize </a:t>
            </a:r>
            <a:r>
              <a:rPr lang="en-US" i="1" dirty="0" smtClean="0"/>
              <a:t>The </a:t>
            </a:r>
            <a:r>
              <a:rPr lang="en-US" i="1" dirty="0" smtClean="0"/>
              <a:t>Hitchhiker (5-8 sentences). What do you think happened?</a:t>
            </a:r>
            <a:endParaRPr lang="en-US" i="1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</a:t>
            </a:r>
            <a:r>
              <a:rPr lang="en-US" baseline="0" dirty="0" smtClean="0"/>
              <a:t>rite a paragraph describing the tone and mood of the play.</a:t>
            </a:r>
          </a:p>
          <a:p>
            <a:pPr marL="633222" indent="-514350">
              <a:buFont typeface="+mj-lt"/>
              <a:buAutoNum type="arabicPeriod"/>
            </a:pPr>
            <a:endParaRPr lang="en-US" i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Identify 2</a:t>
            </a:r>
            <a:r>
              <a:rPr lang="en-US" baseline="0" dirty="0" smtClean="0"/>
              <a:t> dramatic conventions</a:t>
            </a:r>
            <a:r>
              <a:rPr lang="en-US" dirty="0" smtClean="0"/>
              <a:t> that were used in the play? Explain how they were </a:t>
            </a:r>
            <a:r>
              <a:rPr lang="en-US" dirty="0" smtClean="0"/>
              <a:t>used? How did they help </a:t>
            </a:r>
            <a:r>
              <a:rPr lang="en-US" dirty="0" smtClean="0"/>
              <a:t>enhance the play?`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Stems: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tone </a:t>
            </a:r>
            <a:r>
              <a:rPr lang="en-US" dirty="0" smtClean="0"/>
              <a:t>of </a:t>
            </a:r>
            <a:r>
              <a:rPr lang="en-US" i="1" dirty="0" smtClean="0"/>
              <a:t>The Hitchhiker</a:t>
            </a:r>
            <a:r>
              <a:rPr lang="en-US" dirty="0" smtClean="0"/>
              <a:t> is ________ because ____________.</a:t>
            </a:r>
          </a:p>
          <a:p>
            <a:pPr lvl="1"/>
            <a:r>
              <a:rPr lang="en-US" dirty="0" smtClean="0"/>
              <a:t>A great example of this can be seen when the author writes, “_________.”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mood </a:t>
            </a:r>
            <a:r>
              <a:rPr lang="en-US" dirty="0" smtClean="0"/>
              <a:t>of </a:t>
            </a:r>
            <a:r>
              <a:rPr lang="en-US" i="1" dirty="0" smtClean="0"/>
              <a:t>The Hitchhiker</a:t>
            </a:r>
            <a:r>
              <a:rPr lang="en-US" dirty="0" smtClean="0"/>
              <a:t> is _____________ because ____________.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1.0.2296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375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Drama: Tone &amp; Mood</vt:lpstr>
      <vt:lpstr>Welcome to class!</vt:lpstr>
      <vt:lpstr>Scary Mary</vt:lpstr>
      <vt:lpstr>Tone &amp; Mood</vt:lpstr>
      <vt:lpstr>Common Tone Words</vt:lpstr>
      <vt:lpstr>Identifying Tone</vt:lpstr>
      <vt:lpstr>Read “The Hitchhiker”</vt:lpstr>
      <vt:lpstr>Exit Ticket: Tone &amp; Mood </vt:lpstr>
      <vt:lpstr>Slide 9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Drama: Tone &amp; Mood</dc:title>
  <dc:creator>e132774</dc:creator>
  <cp:lastModifiedBy>e133118</cp:lastModifiedBy>
  <cp:revision>90</cp:revision>
  <dcterms:created xsi:type="dcterms:W3CDTF">2014-11-14T15:54:37Z</dcterms:created>
  <dcterms:modified xsi:type="dcterms:W3CDTF">2014-11-20T18:43:50Z</dcterms:modified>
</cp:coreProperties>
</file>