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9" r:id="rId3"/>
    <p:sldId id="262" r:id="rId4"/>
    <p:sldId id="268" r:id="rId5"/>
    <p:sldId id="258" r:id="rId6"/>
    <p:sldId id="259" r:id="rId7"/>
    <p:sldId id="264" r:id="rId8"/>
    <p:sldId id="266" r:id="rId9"/>
    <p:sldId id="265" r:id="rId10"/>
    <p:sldId id="267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6CF5B2-F552-4630-8E27-A8EADC6EB33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286E41-15C3-487C-A934-5E6AA39FAE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8k1Ds3A1gE" TargetMode="External"/><Relationship Id="rId2" Type="http://schemas.openxmlformats.org/officeDocument/2006/relationships/hyperlink" Target="https://www.youtube.com/watch?v=De2VJBmXEx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nZIoP_5J0" TargetMode="External"/><Relationship Id="rId2" Type="http://schemas.openxmlformats.org/officeDocument/2006/relationships/hyperlink" Target="https://www.youtube.com/watch?v=cmmrzOzX9I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YDEx-Llph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ribYfC1AM" TargetMode="External"/><Relationship Id="rId2" Type="http://schemas.openxmlformats.org/officeDocument/2006/relationships/hyperlink" Target="https://www.youtube.com/watch?v=27D4k3dCX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oSFlvxnbgk" TargetMode="External"/><Relationship Id="rId4" Type="http://schemas.openxmlformats.org/officeDocument/2006/relationships/hyperlink" Target="https://www.youtube.com/watch?v=D6HpUndEtP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8_dgqfPXFg" TargetMode="External"/><Relationship Id="rId2" Type="http://schemas.openxmlformats.org/officeDocument/2006/relationships/hyperlink" Target="https://www.youtube.com/watch?v=VZpMlm4xYG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W23RsUTb2Y" TargetMode="External"/><Relationship Id="rId2" Type="http://schemas.openxmlformats.org/officeDocument/2006/relationships/hyperlink" Target="https://www.youtube.com/watch?v=RZFYuX84n1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Pierce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III: Drama and Classical Literature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Fold your graphic organizer in half</a:t>
            </a:r>
          </a:p>
          <a:p>
            <a:r>
              <a:rPr lang="en-US" dirty="0" smtClean="0"/>
              <a:t>On one side, write #1 &amp; #2</a:t>
            </a:r>
          </a:p>
          <a:p>
            <a:r>
              <a:rPr lang="en-US" dirty="0" smtClean="0"/>
              <a:t>Identify the form(s) of dramatic conventions found in the following clips. (Note: Some clips have more than one form)</a:t>
            </a:r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US" sz="2800" dirty="0" smtClean="0"/>
              <a:t>Batman: </a:t>
            </a:r>
            <a:r>
              <a:rPr lang="en-US" sz="2800" dirty="0" smtClean="0">
                <a:hlinkClick r:id="rId2"/>
              </a:rPr>
              <a:t>https://www.youtube.com/watch?v=De2VJBmXExw</a:t>
            </a: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r>
              <a:rPr lang="en-US" sz="2800" dirty="0" smtClean="0"/>
              <a:t>Lord of the Rings: </a:t>
            </a:r>
            <a:r>
              <a:rPr lang="en-US" sz="2800" dirty="0" smtClean="0">
                <a:hlinkClick r:id="rId3"/>
              </a:rPr>
              <a:t>http://www.youtube.com/watch?v=08k1Ds3A1gE</a:t>
            </a: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lvl="3" indent="-514350">
              <a:spcBef>
                <a:spcPts val="580"/>
              </a:spcBef>
              <a:buClr>
                <a:schemeClr val="accent1"/>
              </a:buClr>
              <a:buSzPct val="85000"/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a half sheet of paper</a:t>
            </a:r>
          </a:p>
          <a:p>
            <a:r>
              <a:rPr lang="en-US" dirty="0" smtClean="0"/>
              <a:t>Put your name on it</a:t>
            </a:r>
          </a:p>
          <a:p>
            <a:r>
              <a:rPr lang="en-US" dirty="0" smtClean="0"/>
              <a:t>Answer this question: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How do dramatic conventions enhance the</a:t>
            </a:r>
          </a:p>
          <a:p>
            <a:pPr algn="ctr">
              <a:buNone/>
            </a:pPr>
            <a:r>
              <a:rPr lang="en-US" b="1" dirty="0" smtClean="0"/>
              <a:t> viewer’s experience while watching drama?</a:t>
            </a:r>
          </a:p>
          <a:p>
            <a:endParaRPr lang="en-US" dirty="0" smtClean="0"/>
          </a:p>
          <a:p>
            <a:r>
              <a:rPr lang="en-US" dirty="0" smtClean="0"/>
              <a:t>Write 2-3 complete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 (B-Day 11/14)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check you grades in the back!</a:t>
            </a:r>
          </a:p>
          <a:p>
            <a:r>
              <a:rPr lang="en-US" dirty="0" smtClean="0"/>
              <a:t>Grab your journal!!!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Get out your …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Current Event Assignment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Independent Reading Book Report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Capitalization: grammar worksheet</a:t>
            </a:r>
          </a:p>
          <a:p>
            <a:pPr marL="50292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Welcome to </a:t>
            </a:r>
            <a:r>
              <a:rPr lang="en-US" dirty="0" smtClean="0"/>
              <a:t>Class (A-Day: 11/17)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848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Grab your journal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Write in the Table of Contents:  “My Favorite Drama” </a:t>
            </a:r>
          </a:p>
          <a:p>
            <a:r>
              <a:rPr lang="en-US" dirty="0" smtClean="0"/>
              <a:t>Answer this prompt: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dirty="0" smtClean="0"/>
              <a:t>    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b="1" dirty="0" smtClean="0"/>
              <a:t>	</a:t>
            </a:r>
            <a:r>
              <a:rPr lang="en-US" dirty="0" smtClean="0"/>
              <a:t>Drama means a piece of writing that is performed either on stage, screen, or radio with strong emotion. 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endParaRPr lang="en-US" sz="1200" dirty="0" smtClean="0"/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	Think about your favorite opera, play, TV show, movie or radio program. </a:t>
            </a:r>
            <a:r>
              <a:rPr lang="en-US" b="1" dirty="0" smtClean="0"/>
              <a:t>Briefly summarize the premise </a:t>
            </a:r>
            <a:r>
              <a:rPr lang="en-US" i="1" dirty="0" smtClean="0"/>
              <a:t>(or plot) </a:t>
            </a:r>
            <a:r>
              <a:rPr lang="en-US" b="1" dirty="0" smtClean="0"/>
              <a:t>and why you watch it.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endParaRPr lang="en-US" dirty="0" smtClean="0"/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dirty="0" smtClean="0"/>
              <a:t>	Write 1 paragraph using complete sentences and proper punctuation.  You will have an opportunity to share with the class.  Time limit: 7 minutes. Go fast!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learning how…</a:t>
            </a:r>
          </a:p>
          <a:p>
            <a:pPr lvl="1"/>
            <a:r>
              <a:rPr lang="en-US" b="1" dirty="0" smtClean="0"/>
              <a:t>play writers, screenwriters, authors, etc. use dramatic conventions to enhance the viewer’s/reader’s interest in drama.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 are understanding by…</a:t>
            </a:r>
          </a:p>
          <a:p>
            <a:pPr lvl="1"/>
            <a:r>
              <a:rPr lang="en-US" b="1" dirty="0" smtClean="0"/>
              <a:t>watching TV and movie clips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Your knowledge will be assessed by…</a:t>
            </a:r>
          </a:p>
          <a:p>
            <a:pPr lvl="1"/>
            <a:r>
              <a:rPr lang="en-US" b="1" dirty="0" smtClean="0"/>
              <a:t>a graphic organizer and an </a:t>
            </a:r>
            <a:r>
              <a:rPr lang="en-US" b="1" u="sng" dirty="0" smtClean="0"/>
              <a:t>exit ticket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make and watch drama?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Grey’s Anatomy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King Kong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300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965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762000"/>
          </a:xfrm>
        </p:spPr>
        <p:txBody>
          <a:bodyPr/>
          <a:lstStyle/>
          <a:p>
            <a:r>
              <a:rPr lang="en-US" dirty="0" smtClean="0"/>
              <a:t>Vocabulary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80010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dramatic conventions?</a:t>
            </a:r>
          </a:p>
          <a:p>
            <a:pPr lvl="1"/>
            <a:r>
              <a:rPr lang="en-US" dirty="0" smtClean="0"/>
              <a:t>Specific actions and techniques the actor, writer or director has employed to create a desired dramatic effect/style.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Types of Dramatic Conventions:</a:t>
            </a:r>
          </a:p>
          <a:p>
            <a:pPr lvl="3"/>
            <a:r>
              <a:rPr lang="en-US" dirty="0" smtClean="0"/>
              <a:t>Monologues</a:t>
            </a:r>
          </a:p>
          <a:p>
            <a:pPr lvl="3"/>
            <a:r>
              <a:rPr lang="en-US" dirty="0" smtClean="0"/>
              <a:t>Soliloquies</a:t>
            </a:r>
          </a:p>
          <a:p>
            <a:pPr lvl="3"/>
            <a:r>
              <a:rPr lang="en-US" dirty="0" smtClean="0"/>
              <a:t>External conflict</a:t>
            </a:r>
          </a:p>
          <a:p>
            <a:pPr lvl="3"/>
            <a:r>
              <a:rPr lang="en-US" dirty="0" smtClean="0"/>
              <a:t>Internal conflict</a:t>
            </a:r>
          </a:p>
          <a:p>
            <a:pPr lvl="3"/>
            <a:r>
              <a:rPr lang="en-US" dirty="0" smtClean="0"/>
              <a:t>Dramatic irony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05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dirty="0" smtClean="0"/>
              <a:t>Monologue vs. Soliloquy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305800" cy="4953000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en-US" sz="2800" b="1" dirty="0" smtClean="0"/>
              <a:t>Monologue definition:</a:t>
            </a:r>
          </a:p>
          <a:p>
            <a:pPr lvl="2">
              <a:buNone/>
            </a:pPr>
            <a:r>
              <a:rPr lang="en-US" sz="2800" dirty="0" smtClean="0"/>
              <a:t>	</a:t>
            </a:r>
          </a:p>
          <a:p>
            <a:pPr lvl="2">
              <a:buNone/>
            </a:pPr>
            <a:r>
              <a:rPr lang="en-US" sz="2800" dirty="0" smtClean="0"/>
              <a:t>from the Greek </a:t>
            </a:r>
            <a:r>
              <a:rPr lang="en-US" sz="2800" i="1" dirty="0" err="1" smtClean="0"/>
              <a:t>monos</a:t>
            </a:r>
            <a:r>
              <a:rPr lang="en-US" sz="2800" dirty="0" smtClean="0"/>
              <a:t> ("single") and </a:t>
            </a:r>
            <a:r>
              <a:rPr lang="en-US" sz="2800" i="1" dirty="0" err="1" smtClean="0"/>
              <a:t>legein</a:t>
            </a:r>
            <a:r>
              <a:rPr lang="en-US" sz="2800" dirty="0" smtClean="0"/>
              <a:t> ("to speak") — is a speech given by a single person to an audience or another character.</a:t>
            </a:r>
          </a:p>
          <a:p>
            <a:pPr lvl="4"/>
            <a:r>
              <a:rPr lang="en-US" dirty="0" smtClean="0">
                <a:hlinkClick r:id="rId2"/>
              </a:rPr>
              <a:t>Rudy</a:t>
            </a:r>
            <a:endParaRPr lang="en-US" dirty="0" smtClean="0"/>
          </a:p>
          <a:p>
            <a:pPr lvl="4"/>
            <a:r>
              <a:rPr lang="en-US" dirty="0" smtClean="0">
                <a:hlinkClick r:id="rId3"/>
              </a:rPr>
              <a:t>Remember the Titans</a:t>
            </a:r>
            <a:endParaRPr lang="en-US" dirty="0" smtClean="0"/>
          </a:p>
          <a:p>
            <a:pPr lvl="2">
              <a:buNone/>
            </a:pPr>
            <a:r>
              <a:rPr lang="en-US" sz="2800" b="1" dirty="0" smtClean="0"/>
              <a:t>Soliloquy definition</a:t>
            </a:r>
          </a:p>
          <a:p>
            <a:pPr lvl="2">
              <a:buNone/>
            </a:pPr>
            <a:r>
              <a:rPr lang="en-US" sz="2800" dirty="0" smtClean="0"/>
              <a:t>    </a:t>
            </a:r>
          </a:p>
          <a:p>
            <a:pPr lvl="2">
              <a:buNone/>
            </a:pPr>
            <a:r>
              <a:rPr lang="en-US" sz="2800" dirty="0" smtClean="0"/>
              <a:t> from the Latin </a:t>
            </a:r>
            <a:r>
              <a:rPr lang="en-US" sz="2800" i="1" dirty="0" err="1" smtClean="0"/>
              <a:t>solus</a:t>
            </a:r>
            <a:r>
              <a:rPr lang="en-US" sz="2800" dirty="0" smtClean="0"/>
              <a:t> ("alone") and </a:t>
            </a:r>
            <a:r>
              <a:rPr lang="en-US" sz="2800" i="1" dirty="0" err="1" smtClean="0"/>
              <a:t>loqui</a:t>
            </a:r>
            <a:r>
              <a:rPr lang="en-US" sz="2800" dirty="0" smtClean="0"/>
              <a:t> ("to speak") — is a speech that one gives </a:t>
            </a:r>
            <a:r>
              <a:rPr lang="en-US" sz="2800" i="1" dirty="0" smtClean="0"/>
              <a:t>to oneself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lvl="4"/>
            <a:r>
              <a:rPr lang="en-US" dirty="0" smtClean="0">
                <a:hlinkClick r:id="rId4"/>
              </a:rPr>
              <a:t>Gnomeo and </a:t>
            </a:r>
            <a:r>
              <a:rPr lang="en-US" dirty="0" smtClean="0">
                <a:hlinkClick r:id="rId4"/>
              </a:rPr>
              <a:t>Juliet</a:t>
            </a:r>
            <a:endParaRPr lang="en-US" dirty="0" smtClean="0"/>
          </a:p>
          <a:p>
            <a:pPr lvl="4"/>
            <a:r>
              <a:rPr lang="en-US" dirty="0" smtClean="0">
                <a:hlinkClick r:id="rId5"/>
              </a:rPr>
              <a:t>Frozen</a:t>
            </a:r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Conflict vs. 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300" b="1" dirty="0" smtClean="0"/>
              <a:t>External conflict</a:t>
            </a:r>
          </a:p>
          <a:p>
            <a:pPr>
              <a:buNone/>
            </a:pPr>
            <a:r>
              <a:rPr lang="en-US" dirty="0" smtClean="0"/>
              <a:t>struggle between a character and an outside force.</a:t>
            </a:r>
          </a:p>
          <a:p>
            <a:r>
              <a:rPr lang="en-US" dirty="0" smtClean="0"/>
              <a:t>Man vs. Man </a:t>
            </a:r>
          </a:p>
          <a:p>
            <a:r>
              <a:rPr lang="en-US" dirty="0" smtClean="0"/>
              <a:t>Man vs. Nature </a:t>
            </a:r>
          </a:p>
          <a:p>
            <a:r>
              <a:rPr lang="en-US" dirty="0" smtClean="0"/>
              <a:t>Man vs. Society </a:t>
            </a:r>
          </a:p>
          <a:p>
            <a:r>
              <a:rPr lang="en-US" dirty="0" smtClean="0"/>
              <a:t>Man vs. Machine </a:t>
            </a:r>
          </a:p>
          <a:p>
            <a:pPr>
              <a:buNone/>
            </a:pPr>
            <a:r>
              <a:rPr lang="en-US" dirty="0" smtClean="0"/>
              <a:t>Man vs. External supernatural force such as gods, demons, fate, etc. </a:t>
            </a:r>
          </a:p>
          <a:p>
            <a:pPr lvl="1"/>
            <a:r>
              <a:rPr lang="en-US" b="1" dirty="0" smtClean="0">
                <a:hlinkClick r:id="rId2"/>
              </a:rPr>
              <a:t>Mean girls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300" b="1" dirty="0" smtClean="0"/>
              <a:t>Internal conflict</a:t>
            </a:r>
          </a:p>
          <a:p>
            <a:pPr>
              <a:buNone/>
            </a:pPr>
            <a:r>
              <a:rPr lang="en-US" dirty="0" smtClean="0"/>
              <a:t>psychological struggle within the mind of a character</a:t>
            </a:r>
          </a:p>
          <a:p>
            <a:r>
              <a:rPr lang="en-US" dirty="0" smtClean="0"/>
              <a:t> Man vs. his own self-doubt</a:t>
            </a:r>
          </a:p>
          <a:p>
            <a:r>
              <a:rPr lang="en-US" dirty="0" smtClean="0"/>
              <a:t> Man vs. his own low self-esteem</a:t>
            </a:r>
          </a:p>
          <a:p>
            <a:pPr lvl="1"/>
            <a:r>
              <a:rPr lang="en-US" dirty="0" smtClean="0">
                <a:hlinkClick r:id="rId3"/>
              </a:rPr>
              <a:t>The Butterfly Effect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400" b="1" dirty="0" smtClean="0">
                <a:hlinkClick r:id="rId2"/>
              </a:rPr>
              <a:t>Dramatic Irony </a:t>
            </a:r>
            <a:r>
              <a:rPr lang="en-US" sz="2400" b="1" dirty="0" smtClean="0"/>
              <a:t>definition: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400" dirty="0" smtClean="0"/>
              <a:t>when the audience knows something the characters do not</a:t>
            </a:r>
            <a:r>
              <a:rPr lang="en-US" sz="2400" dirty="0" smtClean="0"/>
              <a:t>.</a:t>
            </a:r>
          </a:p>
          <a:p>
            <a:pPr marL="274320" lvl="2" indent="-274320">
              <a:spcBef>
                <a:spcPts val="580"/>
              </a:spcBef>
              <a:buClr>
                <a:schemeClr val="accent1"/>
              </a:buClr>
              <a:buNone/>
            </a:pPr>
            <a:endParaRPr lang="en-US" sz="2400" b="1" dirty="0" smtClean="0"/>
          </a:p>
          <a:p>
            <a:pPr marL="822960" lvl="4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400" dirty="0" smtClean="0">
                <a:hlinkClick r:id="rId3"/>
              </a:rPr>
              <a:t>Jaws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1114</TotalTime>
  <Words>318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UNIT III: Drama and Classical Literature</vt:lpstr>
      <vt:lpstr>Welcome to Class (B-Day 11/14)</vt:lpstr>
      <vt:lpstr>Welcome to Class (A-Day: 11/17)</vt:lpstr>
      <vt:lpstr>Purpose of class…</vt:lpstr>
      <vt:lpstr>Why do we make and watch drama?</vt:lpstr>
      <vt:lpstr>Vocabulary </vt:lpstr>
      <vt:lpstr>Monologue vs. Soliloquy</vt:lpstr>
      <vt:lpstr>External Conflict vs. Internal Conflict</vt:lpstr>
      <vt:lpstr>Dramatic Irony</vt:lpstr>
      <vt:lpstr>Your turn…</vt:lpstr>
      <vt:lpstr>Exit Ticket</vt:lpstr>
    </vt:vector>
  </TitlesOfParts>
  <Company>Round Rock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</dc:title>
  <dc:creator>e133379</dc:creator>
  <cp:lastModifiedBy>e133118</cp:lastModifiedBy>
  <cp:revision>89</cp:revision>
  <dcterms:created xsi:type="dcterms:W3CDTF">2014-11-10T14:48:09Z</dcterms:created>
  <dcterms:modified xsi:type="dcterms:W3CDTF">2014-11-13T22:19:15Z</dcterms:modified>
</cp:coreProperties>
</file>